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1" d="100"/>
          <a:sy n="131" d="100"/>
        </p:scale>
        <p:origin x="-1014"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7AF95B0-8DE2-4830-8C9B-9845C15FB143}" type="datetimeFigureOut">
              <a:rPr lang="en-US"/>
              <a:pPr>
                <a:defRPr/>
              </a:pPr>
              <a:t>10/5/2013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DBBC2F4-9605-41F2-935C-BA887FD62B4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EAA0817-6A69-4058-BFDF-D2E684531828}" type="datetimeFigureOut">
              <a:rPr lang="en-US"/>
              <a:pPr>
                <a:defRPr/>
              </a:pPr>
              <a:t>10/5/2013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9FDEEF-009F-4ABC-8D0A-1A3ACBFBCA8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49" y="366713"/>
            <a:ext cx="1543051" cy="7800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1" y="366713"/>
            <a:ext cx="4476751" cy="7800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3F93E0A-A40F-4248-B215-AD1FC6695F37}" type="datetimeFigureOut">
              <a:rPr lang="en-US"/>
              <a:pPr>
                <a:defRPr/>
              </a:pPr>
              <a:t>10/5/2013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CCCD149-A1E5-4E1A-83CE-6FD3A78A5E4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000CAFA-A19D-4FCA-928C-02DE75ED20EB}" type="datetimeFigureOut">
              <a:rPr lang="en-US"/>
              <a:pPr>
                <a:defRPr/>
              </a:pPr>
              <a:t>10/5/2013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9C7E354-0443-4B6F-8D0C-966FD52C43F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2032B26-9A69-476B-9D8F-4E6F04272769}" type="datetimeFigureOut">
              <a:rPr lang="en-US"/>
              <a:pPr>
                <a:defRPr/>
              </a:pPr>
              <a:t>10/5/2013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AACDDEA-316A-4A85-81A7-8D17B5B63CA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1" y="2133601"/>
            <a:ext cx="30099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05201" y="2133601"/>
            <a:ext cx="30099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0E21CF78-1095-41CD-9276-833A2FD7E062}" type="datetimeFigureOut">
              <a:rPr lang="en-US"/>
              <a:pPr>
                <a:defRPr/>
              </a:pPr>
              <a:t>10/5/2013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B1D156A-88C9-4EF4-A1F1-5558E354A79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6E2DACE-269D-47DA-AECE-AD3A795923B2}" type="datetimeFigureOut">
              <a:rPr lang="en-US"/>
              <a:pPr>
                <a:defRPr/>
              </a:pPr>
              <a:t>10/5/2013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73E7D36-5A9A-4B89-92F7-73B14D2D0C3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4926186-C7C1-4BC5-935A-C7F85BE75BEA}" type="datetimeFigureOut">
              <a:rPr lang="en-US"/>
              <a:pPr>
                <a:defRPr/>
              </a:pPr>
              <a:t>10/5/2013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D2C86DB-EE07-412C-B201-E1082075961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5071D64-9346-4080-B6CA-58D82C3A44BB}" type="datetimeFigureOut">
              <a:rPr lang="en-US"/>
              <a:pPr>
                <a:defRPr/>
              </a:pPr>
              <a:t>10/5/2013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11FDE25-A896-4AA4-AB34-3759B4702E2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AC423F6-3CA3-49A3-8747-0D7E29A5514B}" type="datetimeFigureOut">
              <a:rPr lang="en-US"/>
              <a:pPr>
                <a:defRPr/>
              </a:pPr>
              <a:t>10/5/2013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8FF8CF1-C347-4301-A254-762360CFCF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2AC0089-C3F8-4EDA-A1C4-3BE85275039B}" type="datetimeFigureOut">
              <a:rPr lang="en-US"/>
              <a:pPr>
                <a:defRPr/>
              </a:pPr>
              <a:t>10/5/2013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82BA187-51A1-47EB-BD25-A1314804D3D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453ADDBD-C911-4572-B9A5-9881A403005A}" type="datetimeFigureOut">
              <a:rPr lang="en-US"/>
              <a:pPr>
                <a:defRPr/>
              </a:pPr>
              <a:t>10/5/2013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AEFF47B1-5C08-4DDC-AEF6-5854D9F5529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600"/>
            <a:ext cx="3810000" cy="808038"/>
          </a:xfrm>
        </p:spPr>
        <p:txBody>
          <a:bodyPr rtlCol="0">
            <a:normAutofit/>
          </a:bodyPr>
          <a:lstStyle/>
          <a:p>
            <a:pPr fontAlgn="auto">
              <a:spcAft>
                <a:spcPts val="0"/>
              </a:spcAft>
              <a:defRPr/>
            </a:pPr>
            <a:r>
              <a:rPr lang="en-US" sz="3600" dirty="0" smtClean="0">
                <a:solidFill>
                  <a:schemeClr val="tx2">
                    <a:lumMod val="60000"/>
                    <a:lumOff val="40000"/>
                  </a:schemeClr>
                </a:solidFill>
              </a:rPr>
              <a:t>Outreach</a:t>
            </a:r>
            <a:endParaRPr lang="en-US" sz="3600" dirty="0">
              <a:solidFill>
                <a:schemeClr val="tx2">
                  <a:lumMod val="60000"/>
                  <a:lumOff val="40000"/>
                </a:schemeClr>
              </a:solidFill>
            </a:endParaRPr>
          </a:p>
        </p:txBody>
      </p:sp>
      <p:sp>
        <p:nvSpPr>
          <p:cNvPr id="4" name="Title 1"/>
          <p:cNvSpPr txBox="1">
            <a:spLocks/>
          </p:cNvSpPr>
          <p:nvPr/>
        </p:nvSpPr>
        <p:spPr>
          <a:xfrm>
            <a:off x="4800600" y="482600"/>
            <a:ext cx="3810000" cy="808038"/>
          </a:xfrm>
          <a:prstGeom prst="rect">
            <a:avLst/>
          </a:prstGeom>
        </p:spPr>
        <p:txBody>
          <a:bodyPr anchor="ctr">
            <a:normAutofit/>
          </a:bodyPr>
          <a:lstStyle/>
          <a:p>
            <a:pPr algn="ctr" fontAlgn="auto">
              <a:spcAft>
                <a:spcPts val="0"/>
              </a:spcAft>
              <a:defRPr/>
            </a:pPr>
            <a:r>
              <a:rPr lang="en-US" sz="4000" dirty="0" err="1">
                <a:solidFill>
                  <a:schemeClr val="tx2">
                    <a:lumMod val="60000"/>
                    <a:lumOff val="40000"/>
                  </a:schemeClr>
                </a:solidFill>
                <a:latin typeface="+mj-lt"/>
                <a:ea typeface="+mj-ea"/>
                <a:cs typeface="+mj-cs"/>
              </a:rPr>
              <a:t>ChapR</a:t>
            </a:r>
            <a:endParaRPr lang="en-US" sz="4000" dirty="0">
              <a:solidFill>
                <a:schemeClr val="tx2">
                  <a:lumMod val="60000"/>
                  <a:lumOff val="40000"/>
                </a:schemeClr>
              </a:solidFill>
              <a:latin typeface="+mj-lt"/>
              <a:ea typeface="+mj-ea"/>
              <a:cs typeface="+mj-cs"/>
            </a:endParaRPr>
          </a:p>
        </p:txBody>
      </p:sp>
      <p:sp>
        <p:nvSpPr>
          <p:cNvPr id="5" name="TextBox 4"/>
          <p:cNvSpPr txBox="1"/>
          <p:nvPr/>
        </p:nvSpPr>
        <p:spPr>
          <a:xfrm>
            <a:off x="304800" y="4160838"/>
            <a:ext cx="4191000" cy="1190625"/>
          </a:xfrm>
          <a:prstGeom prst="rect">
            <a:avLst/>
          </a:prstGeom>
          <a:noFill/>
        </p:spPr>
        <p:txBody>
          <a:bodyPr>
            <a:spAutoFit/>
          </a:bodyPr>
          <a:lstStyle/>
          <a:p>
            <a:r>
              <a:rPr lang="en-US">
                <a:solidFill>
                  <a:srgbClr val="558ED5"/>
                </a:solidFill>
                <a:latin typeface="Calibri" pitchFamily="34" charset="0"/>
              </a:rPr>
              <a:t>About Chap Robotics</a:t>
            </a:r>
          </a:p>
          <a:p>
            <a:r>
              <a:rPr lang="en-US">
                <a:latin typeface="Calibri" pitchFamily="34" charset="0"/>
              </a:rPr>
              <a:t>Chap Robotics now has 4 FTC teams and 1 FRC team. It is associated with Westlake High School.</a:t>
            </a:r>
          </a:p>
        </p:txBody>
      </p:sp>
      <p:sp>
        <p:nvSpPr>
          <p:cNvPr id="7" name="TextBox 6"/>
          <p:cNvSpPr txBox="1"/>
          <p:nvPr/>
        </p:nvSpPr>
        <p:spPr>
          <a:xfrm>
            <a:off x="4724400" y="4343400"/>
            <a:ext cx="4495800" cy="2014538"/>
          </a:xfrm>
          <a:prstGeom prst="rect">
            <a:avLst/>
          </a:prstGeom>
          <a:noFill/>
        </p:spPr>
        <p:txBody>
          <a:bodyPr>
            <a:spAutoFit/>
          </a:bodyPr>
          <a:lstStyle/>
          <a:p>
            <a:r>
              <a:rPr lang="en-US">
                <a:solidFill>
                  <a:srgbClr val="558ED5"/>
                </a:solidFill>
                <a:latin typeface="Calibri" pitchFamily="34" charset="0"/>
              </a:rPr>
              <a:t>Features include:</a:t>
            </a:r>
          </a:p>
          <a:p>
            <a:pPr>
              <a:buFont typeface="Arial" charset="0"/>
              <a:buChar char="•"/>
            </a:pPr>
            <a:r>
              <a:rPr lang="en-US">
                <a:latin typeface="Calibri" pitchFamily="34" charset="0"/>
              </a:rPr>
              <a:t>Bluetooth connection to NXT brick (no computer needed!)</a:t>
            </a:r>
          </a:p>
          <a:p>
            <a:pPr>
              <a:buFont typeface="Arial" charset="0"/>
              <a:buChar char="•"/>
            </a:pPr>
            <a:r>
              <a:rPr lang="en-US">
                <a:latin typeface="Calibri" pitchFamily="34" charset="0"/>
              </a:rPr>
              <a:t>2 joysticks can be plugged in for driving</a:t>
            </a:r>
          </a:p>
          <a:p>
            <a:pPr>
              <a:buFont typeface="Arial" charset="0"/>
              <a:buChar char="•"/>
            </a:pPr>
            <a:r>
              <a:rPr lang="en-US">
                <a:latin typeface="Calibri" pitchFamily="34" charset="0"/>
              </a:rPr>
              <a:t>Button release of waitForStart() in selected program</a:t>
            </a:r>
          </a:p>
          <a:p>
            <a:pPr>
              <a:buFont typeface="Arial" charset="0"/>
              <a:buChar char="•"/>
            </a:pPr>
            <a:r>
              <a:rPr lang="en-US">
                <a:latin typeface="Calibri" pitchFamily="34" charset="0"/>
              </a:rPr>
              <a:t>Compatible with RobotC, LabView and NXT-G</a:t>
            </a:r>
          </a:p>
        </p:txBody>
      </p:sp>
      <p:sp>
        <p:nvSpPr>
          <p:cNvPr id="9" name="TextBox 8"/>
          <p:cNvSpPr txBox="1"/>
          <p:nvPr/>
        </p:nvSpPr>
        <p:spPr>
          <a:xfrm>
            <a:off x="4724400" y="3352800"/>
            <a:ext cx="4572000" cy="915988"/>
          </a:xfrm>
          <a:prstGeom prst="rect">
            <a:avLst/>
          </a:prstGeom>
          <a:noFill/>
        </p:spPr>
        <p:txBody>
          <a:bodyPr>
            <a:spAutoFit/>
          </a:bodyPr>
          <a:lstStyle/>
          <a:p>
            <a:pPr fontAlgn="auto">
              <a:spcBef>
                <a:spcPts val="0"/>
              </a:spcBef>
              <a:spcAft>
                <a:spcPts val="0"/>
              </a:spcAft>
              <a:defRPr/>
            </a:pPr>
            <a:r>
              <a:rPr lang="en-US" dirty="0">
                <a:solidFill>
                  <a:schemeClr val="tx2">
                    <a:lumMod val="60000"/>
                    <a:lumOff val="40000"/>
                  </a:schemeClr>
                </a:solidFill>
                <a:latin typeface="+mn-lt"/>
                <a:cs typeface="+mn-cs"/>
              </a:rPr>
              <a:t>General Info</a:t>
            </a:r>
          </a:p>
          <a:p>
            <a:pPr fontAlgn="auto">
              <a:spcBef>
                <a:spcPts val="0"/>
              </a:spcBef>
              <a:spcAft>
                <a:spcPts val="0"/>
              </a:spcAft>
              <a:defRPr/>
            </a:pPr>
            <a:r>
              <a:rPr lang="en-US" dirty="0">
                <a:latin typeface="+mn-lt"/>
                <a:cs typeface="+mn-cs"/>
              </a:rPr>
              <a:t>The </a:t>
            </a:r>
            <a:r>
              <a:rPr lang="en-US" dirty="0" err="1">
                <a:latin typeface="+mn-lt"/>
                <a:cs typeface="+mn-cs"/>
              </a:rPr>
              <a:t>ChapR</a:t>
            </a:r>
            <a:r>
              <a:rPr lang="en-US" dirty="0">
                <a:latin typeface="+mn-lt"/>
                <a:cs typeface="+mn-cs"/>
              </a:rPr>
              <a:t> allows for drive practice without a PC, allowing for increased convenience.</a:t>
            </a:r>
            <a:endParaRPr lang="en-US" dirty="0">
              <a:latin typeface="+mn-lt"/>
              <a:cs typeface="+mn-cs"/>
            </a:endParaRPr>
          </a:p>
        </p:txBody>
      </p:sp>
      <p:pic>
        <p:nvPicPr>
          <p:cNvPr id="13319" name="Picture 12" descr="TransBirdy_Without_TitleBar_cs3.png"/>
          <p:cNvPicPr>
            <a:picLocks noChangeAspect="1"/>
          </p:cNvPicPr>
          <p:nvPr/>
        </p:nvPicPr>
        <p:blipFill>
          <a:blip r:embed="rId2"/>
          <a:srcRect/>
          <a:stretch>
            <a:fillRect/>
          </a:stretch>
        </p:blipFill>
        <p:spPr bwMode="auto">
          <a:xfrm>
            <a:off x="4800600" y="457200"/>
            <a:ext cx="1219200" cy="817563"/>
          </a:xfrm>
          <a:prstGeom prst="rect">
            <a:avLst/>
          </a:prstGeom>
          <a:noFill/>
          <a:ln w="9525">
            <a:noFill/>
            <a:miter lim="800000"/>
            <a:headEnd/>
            <a:tailEnd/>
          </a:ln>
        </p:spPr>
      </p:pic>
      <p:sp>
        <p:nvSpPr>
          <p:cNvPr id="11" name="Rectangle 10"/>
          <p:cNvSpPr/>
          <p:nvPr/>
        </p:nvSpPr>
        <p:spPr>
          <a:xfrm>
            <a:off x="304800" y="1295400"/>
            <a:ext cx="3810000" cy="2838450"/>
          </a:xfrm>
          <a:prstGeom prst="rect">
            <a:avLst/>
          </a:prstGeom>
        </p:spPr>
        <p:txBody>
          <a:bodyPr>
            <a:spAutoFit/>
          </a:bodyPr>
          <a:lstStyle/>
          <a:p>
            <a:pPr fontAlgn="auto">
              <a:spcBef>
                <a:spcPts val="0"/>
              </a:spcBef>
              <a:spcAft>
                <a:spcPts val="0"/>
              </a:spcAft>
              <a:defRPr/>
            </a:pPr>
            <a:r>
              <a:rPr lang="en-US" dirty="0">
                <a:solidFill>
                  <a:schemeClr val="tx2">
                    <a:lumMod val="60000"/>
                    <a:lumOff val="40000"/>
                  </a:schemeClr>
                </a:solidFill>
                <a:latin typeface="+mn-lt"/>
                <a:cs typeface="+mn-cs"/>
              </a:rPr>
              <a:t>Fundraising/Donations</a:t>
            </a:r>
            <a:endParaRPr lang="en-US" dirty="0">
              <a:latin typeface="+mn-lt"/>
              <a:cs typeface="+mn-cs"/>
            </a:endParaRPr>
          </a:p>
          <a:p>
            <a:pPr fontAlgn="auto">
              <a:spcBef>
                <a:spcPts val="0"/>
              </a:spcBef>
              <a:spcAft>
                <a:spcPts val="0"/>
              </a:spcAft>
              <a:defRPr/>
            </a:pPr>
            <a:r>
              <a:rPr lang="en-US" dirty="0">
                <a:latin typeface="+mn-lt"/>
                <a:cs typeface="+mn-cs"/>
              </a:rPr>
              <a:t>We make a 25% profit on each </a:t>
            </a:r>
            <a:r>
              <a:rPr lang="en-US" dirty="0" err="1">
                <a:latin typeface="+mn-lt"/>
                <a:cs typeface="+mn-cs"/>
              </a:rPr>
              <a:t>ChapR</a:t>
            </a:r>
            <a:r>
              <a:rPr lang="en-US" dirty="0">
                <a:latin typeface="+mn-lt"/>
                <a:cs typeface="+mn-cs"/>
              </a:rPr>
              <a:t>, and we use those profits to fund </a:t>
            </a:r>
            <a:r>
              <a:rPr lang="en-US" dirty="0" err="1">
                <a:latin typeface="+mn-lt"/>
                <a:cs typeface="+mn-cs"/>
              </a:rPr>
              <a:t>ChapRs</a:t>
            </a:r>
            <a:r>
              <a:rPr lang="en-US" dirty="0">
                <a:latin typeface="+mn-lt"/>
                <a:cs typeface="+mn-cs"/>
              </a:rPr>
              <a:t> for less fortunate teams. Donations are encouraged; we love helping out teams in need. If you’re a team who doesn’t think a </a:t>
            </a:r>
            <a:r>
              <a:rPr lang="en-US" dirty="0" err="1">
                <a:latin typeface="+mn-lt"/>
                <a:cs typeface="+mn-cs"/>
              </a:rPr>
              <a:t>ChapR</a:t>
            </a:r>
            <a:r>
              <a:rPr lang="en-US" dirty="0">
                <a:latin typeface="+mn-lt"/>
                <a:cs typeface="+mn-cs"/>
              </a:rPr>
              <a:t> is the best decision for their budget, let us know and we can try to get you one for free.</a:t>
            </a:r>
            <a:endParaRPr lang="en-US" dirty="0">
              <a:latin typeface="+mn-lt"/>
              <a:cs typeface="+mn-cs"/>
            </a:endParaRPr>
          </a:p>
        </p:txBody>
      </p:sp>
      <p:sp>
        <p:nvSpPr>
          <p:cNvPr id="13322" name="TextBox 13"/>
          <p:cNvSpPr txBox="1">
            <a:spLocks noChangeArrowheads="1"/>
          </p:cNvSpPr>
          <p:nvPr/>
        </p:nvSpPr>
        <p:spPr bwMode="auto">
          <a:xfrm>
            <a:off x="1600200" y="5867400"/>
            <a:ext cx="2743200" cy="641350"/>
          </a:xfrm>
          <a:prstGeom prst="rect">
            <a:avLst/>
          </a:prstGeom>
          <a:noFill/>
          <a:ln w="9525">
            <a:noFill/>
            <a:miter lim="800000"/>
            <a:headEnd/>
            <a:tailEnd/>
          </a:ln>
        </p:spPr>
        <p:txBody>
          <a:bodyPr>
            <a:spAutoFit/>
          </a:bodyPr>
          <a:lstStyle/>
          <a:p>
            <a:r>
              <a:rPr lang="en-US">
                <a:latin typeface="Calibri" pitchFamily="34" charset="0"/>
              </a:rPr>
              <a:t>Come check us out at:</a:t>
            </a:r>
          </a:p>
          <a:p>
            <a:r>
              <a:rPr lang="en-US">
                <a:latin typeface="Calibri" pitchFamily="34" charset="0"/>
              </a:rPr>
              <a:t>www.thechapr.com/</a:t>
            </a:r>
          </a:p>
        </p:txBody>
      </p:sp>
      <p:pic>
        <p:nvPicPr>
          <p:cNvPr id="13323" name="Picture 14" descr="QRCode_vZcc6.png"/>
          <p:cNvPicPr>
            <a:picLocks noChangeAspect="1"/>
          </p:cNvPicPr>
          <p:nvPr/>
        </p:nvPicPr>
        <p:blipFill>
          <a:blip r:embed="rId3"/>
          <a:srcRect/>
          <a:stretch>
            <a:fillRect/>
          </a:stretch>
        </p:blipFill>
        <p:spPr bwMode="auto">
          <a:xfrm>
            <a:off x="457200" y="5715000"/>
            <a:ext cx="990600" cy="990600"/>
          </a:xfrm>
          <a:prstGeom prst="rect">
            <a:avLst/>
          </a:prstGeom>
          <a:noFill/>
          <a:ln w="9525">
            <a:noFill/>
            <a:miter lim="800000"/>
            <a:headEnd/>
            <a:tailEnd/>
          </a:ln>
        </p:spPr>
      </p:pic>
      <p:pic>
        <p:nvPicPr>
          <p:cNvPr id="13325" name="Picture 13" descr="v"/>
          <p:cNvPicPr>
            <a:picLocks noChangeAspect="1" noChangeArrowheads="1"/>
          </p:cNvPicPr>
          <p:nvPr/>
        </p:nvPicPr>
        <p:blipFill>
          <a:blip r:embed="rId4"/>
          <a:srcRect b="18033"/>
          <a:stretch>
            <a:fillRect/>
          </a:stretch>
        </p:blipFill>
        <p:spPr bwMode="auto">
          <a:xfrm>
            <a:off x="5257800" y="1371600"/>
            <a:ext cx="3098800" cy="1905000"/>
          </a:xfrm>
          <a:prstGeom prst="rect">
            <a:avLst/>
          </a:prstGeom>
          <a:noFill/>
        </p:spPr>
      </p:pic>
      <p:pic>
        <p:nvPicPr>
          <p:cNvPr id="13327" name="Picture 12" descr="TransBirdy_Without_TitleBar_cs3.png"/>
          <p:cNvPicPr>
            <a:picLocks noChangeAspect="1"/>
          </p:cNvPicPr>
          <p:nvPr/>
        </p:nvPicPr>
        <p:blipFill>
          <a:blip r:embed="rId2"/>
          <a:srcRect/>
          <a:stretch>
            <a:fillRect/>
          </a:stretch>
        </p:blipFill>
        <p:spPr bwMode="auto">
          <a:xfrm>
            <a:off x="7391400" y="533400"/>
            <a:ext cx="1219200" cy="81756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381000"/>
            <a:ext cx="3962400" cy="685800"/>
          </a:xfrm>
        </p:spPr>
        <p:txBody>
          <a:bodyPr>
            <a:normAutofit/>
          </a:bodyPr>
          <a:lstStyle/>
          <a:p>
            <a:pPr algn="l"/>
            <a:r>
              <a:rPr lang="en-US" sz="3600" smtClean="0">
                <a:solidFill>
                  <a:srgbClr val="558ED5"/>
                </a:solidFill>
              </a:rPr>
              <a:t>Hardware</a:t>
            </a:r>
          </a:p>
        </p:txBody>
      </p:sp>
      <p:sp>
        <p:nvSpPr>
          <p:cNvPr id="4" name="TextBox 3"/>
          <p:cNvSpPr txBox="1"/>
          <p:nvPr/>
        </p:nvSpPr>
        <p:spPr>
          <a:xfrm>
            <a:off x="4800600" y="433388"/>
            <a:ext cx="3124200" cy="641350"/>
          </a:xfrm>
          <a:prstGeom prst="rect">
            <a:avLst/>
          </a:prstGeom>
          <a:noFill/>
        </p:spPr>
        <p:txBody>
          <a:bodyPr anchor="ctr">
            <a:spAutoFit/>
          </a:bodyPr>
          <a:lstStyle/>
          <a:p>
            <a:r>
              <a:rPr lang="en-US" sz="3600">
                <a:solidFill>
                  <a:srgbClr val="558ED5"/>
                </a:solidFill>
                <a:latin typeface="Calibri" pitchFamily="34" charset="0"/>
              </a:rPr>
              <a:t>Software</a:t>
            </a:r>
          </a:p>
        </p:txBody>
      </p:sp>
      <p:sp>
        <p:nvSpPr>
          <p:cNvPr id="7" name="Rectangle 6"/>
          <p:cNvSpPr/>
          <p:nvPr/>
        </p:nvSpPr>
        <p:spPr>
          <a:xfrm>
            <a:off x="152400" y="3516313"/>
            <a:ext cx="4267200" cy="3113087"/>
          </a:xfrm>
          <a:prstGeom prst="rect">
            <a:avLst/>
          </a:prstGeom>
        </p:spPr>
        <p:txBody>
          <a:bodyPr>
            <a:spAutoFit/>
          </a:bodyPr>
          <a:lstStyle/>
          <a:p>
            <a:r>
              <a:rPr lang="en-US">
                <a:solidFill>
                  <a:srgbClr val="558ED5"/>
                </a:solidFill>
                <a:latin typeface="Calibri" pitchFamily="34" charset="0"/>
              </a:rPr>
              <a:t>Internal Design</a:t>
            </a:r>
            <a:r>
              <a:rPr lang="en-US">
                <a:latin typeface="Calibri" pitchFamily="34" charset="0"/>
              </a:rPr>
              <a:t/>
            </a:r>
            <a:br>
              <a:rPr lang="en-US">
                <a:latin typeface="Calibri" pitchFamily="34" charset="0"/>
              </a:rPr>
            </a:br>
            <a:r>
              <a:rPr lang="en-US">
                <a:latin typeface="Calibri" pitchFamily="34" charset="0"/>
              </a:rPr>
              <a:t>Custom-made board: </a:t>
            </a:r>
          </a:p>
          <a:p>
            <a:pPr>
              <a:buFont typeface="Arial" charset="0"/>
              <a:buChar char="•"/>
            </a:pPr>
            <a:r>
              <a:rPr lang="en-US">
                <a:latin typeface="Calibri" pitchFamily="34" charset="0"/>
              </a:rPr>
              <a:t>VDIP (2 USB ports to receive joystick input)</a:t>
            </a:r>
          </a:p>
          <a:p>
            <a:pPr>
              <a:buFont typeface="Arial" charset="0"/>
              <a:buChar char="•"/>
            </a:pPr>
            <a:r>
              <a:rPr lang="en-US">
                <a:latin typeface="Calibri" pitchFamily="34" charset="0"/>
              </a:rPr>
              <a:t>LEDs (one green and one blue)</a:t>
            </a:r>
          </a:p>
          <a:p>
            <a:pPr>
              <a:buFont typeface="Arial" charset="0"/>
              <a:buChar char="•"/>
            </a:pPr>
            <a:r>
              <a:rPr lang="en-US">
                <a:latin typeface="Calibri" pitchFamily="34" charset="0"/>
              </a:rPr>
              <a:t>Speaker (to transmit information to user)</a:t>
            </a:r>
          </a:p>
          <a:p>
            <a:pPr>
              <a:buFont typeface="Arial" charset="0"/>
              <a:buChar char="•"/>
            </a:pPr>
            <a:r>
              <a:rPr lang="en-US">
                <a:latin typeface="Calibri" pitchFamily="34" charset="0"/>
              </a:rPr>
              <a:t>WFS Button (to make the ChapR bluetooth discoverable or release a waitForStart)</a:t>
            </a:r>
          </a:p>
          <a:p>
            <a:pPr>
              <a:buFont typeface="Arial" charset="0"/>
              <a:buChar char="•"/>
            </a:pPr>
            <a:r>
              <a:rPr lang="en-US">
                <a:latin typeface="Calibri" pitchFamily="34" charset="0"/>
              </a:rPr>
              <a:t>Power Button (to turn on the ChapR and keep it from powering off in your pocket)</a:t>
            </a:r>
          </a:p>
          <a:p>
            <a:pPr>
              <a:buFont typeface="Arial" charset="0"/>
              <a:buChar char="•"/>
            </a:pPr>
            <a:r>
              <a:rPr lang="en-US">
                <a:latin typeface="Calibri" pitchFamily="34" charset="0"/>
              </a:rPr>
              <a:t>Bluetooth module (which sends joystick input to the NXT)</a:t>
            </a:r>
          </a:p>
        </p:txBody>
      </p:sp>
      <p:sp>
        <p:nvSpPr>
          <p:cNvPr id="8" name="Rectangle 7"/>
          <p:cNvSpPr/>
          <p:nvPr/>
        </p:nvSpPr>
        <p:spPr>
          <a:xfrm>
            <a:off x="4800600" y="3581400"/>
            <a:ext cx="4343400" cy="2563813"/>
          </a:xfrm>
          <a:prstGeom prst="rect">
            <a:avLst/>
          </a:prstGeom>
        </p:spPr>
        <p:txBody>
          <a:bodyPr>
            <a:spAutoFit/>
          </a:bodyPr>
          <a:lstStyle/>
          <a:p>
            <a:r>
              <a:rPr lang="en-US">
                <a:solidFill>
                  <a:srgbClr val="558ED5"/>
                </a:solidFill>
                <a:latin typeface="Calibri" pitchFamily="34" charset="0"/>
              </a:rPr>
              <a:t>Overall Layout</a:t>
            </a:r>
            <a:r>
              <a:rPr lang="en-US">
                <a:latin typeface="Calibri" pitchFamily="34" charset="0"/>
              </a:rPr>
              <a:t/>
            </a:r>
            <a:br>
              <a:rPr lang="en-US">
                <a:latin typeface="Calibri" pitchFamily="34" charset="0"/>
              </a:rPr>
            </a:br>
            <a:r>
              <a:rPr lang="en-US">
                <a:latin typeface="Calibri" pitchFamily="34" charset="0"/>
              </a:rPr>
              <a:t>After the joysticks are plugged in, the ChapR pulls the joystick readings from the USB ports and formats them into something the NXT can understand and use while running its program. Then those signals are sent out over Bluetooth to the NXT based on the “personality” the ChapR is set to (RobotC, LabView or NXT-G)</a:t>
            </a:r>
          </a:p>
        </p:txBody>
      </p:sp>
      <p:sp>
        <p:nvSpPr>
          <p:cNvPr id="14343" name="TextBox 9"/>
          <p:cNvSpPr txBox="1">
            <a:spLocks noChangeArrowheads="1"/>
          </p:cNvSpPr>
          <p:nvPr/>
        </p:nvSpPr>
        <p:spPr bwMode="auto">
          <a:xfrm>
            <a:off x="4800600" y="6477000"/>
            <a:ext cx="4648200" cy="366713"/>
          </a:xfrm>
          <a:prstGeom prst="rect">
            <a:avLst/>
          </a:prstGeom>
          <a:noFill/>
          <a:ln w="9525">
            <a:noFill/>
            <a:miter lim="800000"/>
            <a:headEnd/>
            <a:tailEnd/>
          </a:ln>
        </p:spPr>
        <p:txBody>
          <a:bodyPr>
            <a:spAutoFit/>
          </a:bodyPr>
          <a:lstStyle/>
          <a:p>
            <a:r>
              <a:rPr lang="en-US">
                <a:latin typeface="Calibri" pitchFamily="34" charset="0"/>
              </a:rPr>
              <a:t>See www.thechapr.com/ for more info!</a:t>
            </a:r>
          </a:p>
        </p:txBody>
      </p:sp>
      <p:pic>
        <p:nvPicPr>
          <p:cNvPr id="14346" name="Picture 10" descr="v"/>
          <p:cNvPicPr>
            <a:picLocks noChangeAspect="1" noChangeArrowheads="1"/>
          </p:cNvPicPr>
          <p:nvPr/>
        </p:nvPicPr>
        <p:blipFill>
          <a:blip r:embed="rId2"/>
          <a:srcRect l="13954" r="25581"/>
          <a:stretch>
            <a:fillRect/>
          </a:stretch>
        </p:blipFill>
        <p:spPr bwMode="auto">
          <a:xfrm>
            <a:off x="228600" y="990600"/>
            <a:ext cx="2027238" cy="2514600"/>
          </a:xfrm>
          <a:prstGeom prst="rect">
            <a:avLst/>
          </a:prstGeom>
          <a:noFill/>
        </p:spPr>
      </p:pic>
      <p:sp>
        <p:nvSpPr>
          <p:cNvPr id="3" name="Rectangle 6"/>
          <p:cNvSpPr/>
          <p:nvPr/>
        </p:nvSpPr>
        <p:spPr>
          <a:xfrm>
            <a:off x="2286000" y="1295400"/>
            <a:ext cx="2057400" cy="2289175"/>
          </a:xfrm>
          <a:prstGeom prst="rect">
            <a:avLst/>
          </a:prstGeom>
        </p:spPr>
        <p:txBody>
          <a:bodyPr>
            <a:spAutoFit/>
          </a:bodyPr>
          <a:lstStyle/>
          <a:p>
            <a:r>
              <a:rPr lang="en-US">
                <a:solidFill>
                  <a:srgbClr val="558ED5"/>
                </a:solidFill>
                <a:latin typeface="Calibri" pitchFamily="34" charset="0"/>
              </a:rPr>
              <a:t>Highlights:</a:t>
            </a:r>
          </a:p>
          <a:p>
            <a:pPr>
              <a:buFontTx/>
              <a:buChar char="•"/>
            </a:pPr>
            <a:r>
              <a:rPr lang="en-US">
                <a:latin typeface="Calibri" pitchFamily="34" charset="0"/>
              </a:rPr>
              <a:t>Runs on a 9V battery for 8 hours of continuous use</a:t>
            </a:r>
          </a:p>
          <a:p>
            <a:pPr>
              <a:buFontTx/>
              <a:buChar char="•"/>
            </a:pPr>
            <a:r>
              <a:rPr lang="en-US">
                <a:latin typeface="Calibri" pitchFamily="34" charset="0"/>
              </a:rPr>
              <a:t>Pocket-size!</a:t>
            </a:r>
          </a:p>
          <a:p>
            <a:pPr>
              <a:buFontTx/>
              <a:buChar char="•"/>
            </a:pPr>
            <a:r>
              <a:rPr lang="en-US">
                <a:latin typeface="Calibri" pitchFamily="34" charset="0"/>
              </a:rPr>
              <a:t>Can connect via USB when needed</a:t>
            </a:r>
          </a:p>
          <a:p>
            <a:pPr>
              <a:buFontTx/>
              <a:buChar char="•"/>
            </a:pPr>
            <a:endParaRPr lang="en-US">
              <a:latin typeface="Calibri" pitchFamily="34" charset="0"/>
            </a:endParaRPr>
          </a:p>
        </p:txBody>
      </p:sp>
      <p:pic>
        <p:nvPicPr>
          <p:cNvPr id="14348" name="Picture 12" descr="v"/>
          <p:cNvPicPr>
            <a:picLocks noChangeAspect="1" noChangeArrowheads="1"/>
          </p:cNvPicPr>
          <p:nvPr/>
        </p:nvPicPr>
        <p:blipFill>
          <a:blip r:embed="rId3"/>
          <a:srcRect l="16364" r="4546"/>
          <a:stretch>
            <a:fillRect/>
          </a:stretch>
        </p:blipFill>
        <p:spPr bwMode="auto">
          <a:xfrm>
            <a:off x="4876800" y="1123950"/>
            <a:ext cx="2590800" cy="2457450"/>
          </a:xfrm>
          <a:prstGeom prst="rect">
            <a:avLst/>
          </a:prstGeom>
          <a:noFill/>
        </p:spPr>
      </p:pic>
      <p:sp>
        <p:nvSpPr>
          <p:cNvPr id="5" name="Rectangle 6"/>
          <p:cNvSpPr/>
          <p:nvPr/>
        </p:nvSpPr>
        <p:spPr>
          <a:xfrm>
            <a:off x="7467600" y="1295400"/>
            <a:ext cx="2057400" cy="2563813"/>
          </a:xfrm>
          <a:prstGeom prst="rect">
            <a:avLst/>
          </a:prstGeom>
        </p:spPr>
        <p:txBody>
          <a:bodyPr>
            <a:spAutoFit/>
          </a:bodyPr>
          <a:lstStyle/>
          <a:p>
            <a:r>
              <a:rPr lang="en-US">
                <a:solidFill>
                  <a:srgbClr val="558ED5"/>
                </a:solidFill>
                <a:latin typeface="Calibri" pitchFamily="34" charset="0"/>
              </a:rPr>
              <a:t>Highlights:</a:t>
            </a:r>
          </a:p>
          <a:p>
            <a:pPr>
              <a:buFontTx/>
              <a:buChar char="•"/>
            </a:pPr>
            <a:r>
              <a:rPr lang="en-US">
                <a:latin typeface="Calibri" pitchFamily="34" charset="0"/>
              </a:rPr>
              <a:t>Turns off when not in use</a:t>
            </a:r>
          </a:p>
          <a:p>
            <a:pPr>
              <a:buFontTx/>
              <a:buChar char="•"/>
            </a:pPr>
            <a:r>
              <a:rPr lang="en-US">
                <a:latin typeface="Calibri" pitchFamily="34" charset="0"/>
              </a:rPr>
              <a:t>Customizable settings!</a:t>
            </a:r>
          </a:p>
          <a:p>
            <a:pPr>
              <a:buFontTx/>
              <a:buChar char="•"/>
            </a:pPr>
            <a:r>
              <a:rPr lang="en-US">
                <a:latin typeface="Calibri" pitchFamily="34" charset="0"/>
              </a:rPr>
              <a:t>Programmable (with a special cable)</a:t>
            </a:r>
          </a:p>
          <a:p>
            <a:pPr>
              <a:buFontTx/>
              <a:buChar char="•"/>
            </a:pPr>
            <a:endParaRPr lang="en-US">
              <a:latin typeface="Calibri"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293</Words>
  <Application>Microsoft Office PowerPoint</Application>
  <PresentationFormat>On-screen Show (4:3)</PresentationFormat>
  <Paragraphs>34</Paragraphs>
  <Slides>2</Slides>
  <Notes>0</Notes>
  <HiddenSlides>0</HiddenSlides>
  <MMClips>0</MMClips>
  <ScaleCrop>false</ScaleCrop>
  <HeadingPairs>
    <vt:vector size="6" baseType="variant">
      <vt:variant>
        <vt:lpstr>Fonts Used</vt:lpstr>
      </vt:variant>
      <vt:variant>
        <vt:i4>2</vt:i4>
      </vt:variant>
      <vt:variant>
        <vt:lpstr>Design Template</vt:lpstr>
      </vt:variant>
      <vt:variant>
        <vt:i4>1</vt:i4>
      </vt:variant>
      <vt:variant>
        <vt:lpstr>Slide Titles</vt:lpstr>
      </vt:variant>
      <vt:variant>
        <vt:i4>2</vt:i4>
      </vt:variant>
    </vt:vector>
  </HeadingPairs>
  <TitlesOfParts>
    <vt:vector size="5" baseType="lpstr">
      <vt:lpstr>Calibri</vt:lpstr>
      <vt:lpstr>Arial</vt:lpstr>
      <vt:lpstr>Office Theme</vt:lpstr>
      <vt:lpstr>Outreach</vt:lpstr>
      <vt:lpstr>Hardware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Schematic</dc:title>
  <dc:creator>Rachel</dc:creator>
  <cp:lastModifiedBy>Rachel</cp:lastModifiedBy>
  <cp:revision>8</cp:revision>
  <dcterms:created xsi:type="dcterms:W3CDTF">2013-04-23T17:43:28Z</dcterms:created>
  <dcterms:modified xsi:type="dcterms:W3CDTF">2013-10-05T05:19:58Z</dcterms:modified>
</cp:coreProperties>
</file>